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363" r:id="rId4"/>
    <p:sldId id="370" r:id="rId5"/>
    <p:sldId id="371" r:id="rId6"/>
    <p:sldId id="372" r:id="rId7"/>
    <p:sldId id="373" r:id="rId8"/>
    <p:sldId id="374" r:id="rId9"/>
    <p:sldId id="375" r:id="rId10"/>
    <p:sldId id="362" r:id="rId11"/>
    <p:sldId id="376" r:id="rId12"/>
    <p:sldId id="377" r:id="rId13"/>
    <p:sldId id="378" r:id="rId14"/>
    <p:sldId id="379" r:id="rId15"/>
    <p:sldId id="380" r:id="rId16"/>
    <p:sldId id="381" r:id="rId17"/>
    <p:sldId id="382" r:id="rId18"/>
    <p:sldId id="383" r:id="rId19"/>
    <p:sldId id="384" r:id="rId20"/>
    <p:sldId id="400" r:id="rId21"/>
    <p:sldId id="385" r:id="rId22"/>
    <p:sldId id="386" r:id="rId23"/>
    <p:sldId id="387" r:id="rId24"/>
    <p:sldId id="388" r:id="rId25"/>
    <p:sldId id="389" r:id="rId26"/>
    <p:sldId id="390" r:id="rId27"/>
    <p:sldId id="391" r:id="rId28"/>
    <p:sldId id="392" r:id="rId29"/>
    <p:sldId id="393" r:id="rId30"/>
    <p:sldId id="394" r:id="rId31"/>
    <p:sldId id="395" r:id="rId32"/>
    <p:sldId id="396" r:id="rId33"/>
    <p:sldId id="398" r:id="rId34"/>
    <p:sldId id="399" r:id="rId35"/>
    <p:sldId id="266" r:id="rId3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B7A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16" autoAdjust="0"/>
    <p:restoredTop sz="96842"/>
  </p:normalViewPr>
  <p:slideViewPr>
    <p:cSldViewPr snapToGrid="0">
      <p:cViewPr varScale="1">
        <p:scale>
          <a:sx n="86" d="100"/>
          <a:sy n="86" d="100"/>
        </p:scale>
        <p:origin x="66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244906"/>
            <a:ext cx="5220865" cy="4597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4741862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481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2E5A26A-E128-4DD0-AA3A-5D7EF581D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78C760-F52D-44F2-AB0B-03BE48039AAC}"/>
              </a:ext>
            </a:extLst>
          </p:cNvPr>
          <p:cNvSpPr/>
          <p:nvPr userDrawn="1"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3B9DC4-D0A9-42DC-8F4D-78FD8D220A94}"/>
              </a:ext>
            </a:extLst>
          </p:cNvPr>
          <p:cNvSpPr/>
          <p:nvPr userDrawn="1"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962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magenes edi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A346333-39F1-4215-8B83-A3EB00AC99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FFBBDF-C425-46DA-8C47-F829AF1190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76800" y="314323"/>
            <a:ext cx="2352675" cy="6219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1D491B9-536E-450F-A93C-E46E16F66F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29476" y="314324"/>
            <a:ext cx="2271268" cy="621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F98FF137-E103-448B-84C5-8D5FF5C037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00743" y="314323"/>
            <a:ext cx="2352675" cy="621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7496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5B77954C-C5D3-4DA5-9255-A917893AA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7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33923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876550"/>
            <a:ext cx="4741862" cy="2965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59B0D4B-F302-4816-9C3C-C9A64813D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2247900"/>
            <a:ext cx="4741863" cy="3392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  <a:endParaRPr lang="es-CL" dirty="0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E356690E-52EF-43FC-BEB6-AA4CB59CCED1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039225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B9FB0387-89E8-4DDE-8F2D-73AD661B3BC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5550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A537672B-F2D8-442C-B614-119B711BFD4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039225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736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53616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97692"/>
            <a:ext cx="3562350" cy="3314700"/>
          </a:xfrm>
          <a:prstGeom prst="rect">
            <a:avLst/>
          </a:prstGeom>
          <a:solidFill>
            <a:schemeClr val="accent1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452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1079505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1679" y="1897692"/>
            <a:ext cx="3562350" cy="3314700"/>
          </a:xfrm>
          <a:prstGeom prst="rect">
            <a:avLst/>
          </a:prstGeom>
          <a:solidFill>
            <a:schemeClr val="accent3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18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62900" y="1897692"/>
            <a:ext cx="3562350" cy="3314700"/>
          </a:xfrm>
          <a:prstGeom prst="rect">
            <a:avLst/>
          </a:prstGeom>
          <a:solidFill>
            <a:schemeClr val="accent2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27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3412" y="1533526"/>
            <a:ext cx="1147764" cy="1147764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1176" y="1533526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5E2E53-40D6-41C5-8DD7-B6DCCE0CA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3412" y="2949568"/>
            <a:ext cx="1147764" cy="114776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5C71B0C8-F541-4AAE-8F1C-A4DFDEC23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1176" y="2949568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851DCBBA-5C3A-4E80-A8F6-569F1B10D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412" y="4395784"/>
            <a:ext cx="1147764" cy="1147764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F5ACB2F-1044-40AD-9007-2E20D9AC22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1176" y="4395784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9154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plicación por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3412" y="1785358"/>
            <a:ext cx="1147764" cy="895931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1176" y="1784836"/>
            <a:ext cx="5676899" cy="89407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5E2E53-40D6-41C5-8DD7-B6DCCE0CA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3412" y="2767069"/>
            <a:ext cx="1147764" cy="895931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5C71B0C8-F541-4AAE-8F1C-A4DFDEC23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1176" y="2766547"/>
            <a:ext cx="5676899" cy="89407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851DCBBA-5C3A-4E80-A8F6-569F1B10D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363" y="3746397"/>
            <a:ext cx="1147764" cy="895931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F5ACB2F-1044-40AD-9007-2E20D9AC22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72127" y="3745875"/>
            <a:ext cx="5676899" cy="89407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558D6FB3-3113-3243-8A57-6FC51D44E6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3412" y="4723342"/>
            <a:ext cx="1147764" cy="895931"/>
          </a:xfrm>
          <a:prstGeom prst="rect">
            <a:avLst/>
          </a:prstGeom>
          <a:solidFill>
            <a:srgbClr val="0B7A7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04</a:t>
            </a:r>
            <a:endParaRPr lang="es-CL" dirty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93B923F4-F481-1446-B918-CFABBA65B5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1176" y="4722820"/>
            <a:ext cx="5676899" cy="89407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5665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2387148"/>
            <a:ext cx="1041852" cy="104185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37178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F1776350-B538-4CE4-B8AA-A3DBFF53F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77" y="2387148"/>
            <a:ext cx="1041852" cy="1041852"/>
          </a:xfrm>
          <a:prstGeom prst="rect">
            <a:avLst/>
          </a:prstGeom>
          <a:solidFill>
            <a:schemeClr val="accent4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04</a:t>
            </a:r>
            <a:endParaRPr lang="es-CL" dirty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0AC0688C-69D2-4447-A387-06DDA0D1CB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0729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C74A3EF2-2920-455A-B2BB-72D3C57EB5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5" y="4800148"/>
            <a:ext cx="1041852" cy="1041852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67A9CFD9-4A2C-4892-B2FF-482625AA2E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177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4A54F3CB-38F6-4C1A-BB99-0C89E15A11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8876" y="4800148"/>
            <a:ext cx="1041852" cy="1041852"/>
          </a:xfrm>
          <a:prstGeom prst="rect">
            <a:avLst/>
          </a:prstGeom>
          <a:solidFill>
            <a:srgbClr val="0B7A7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06</a:t>
            </a:r>
            <a:endParaRPr lang="es-CL" dirty="0"/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E91A372C-E261-46BC-BFA1-C0F3E100D9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80728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AAF8E3EF-9D2E-4C30-8DEF-9668964E29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3593648"/>
            <a:ext cx="1041852" cy="1041852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4DB0AA4F-28AB-4D18-9878-E7A94933C9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7177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2A35C372-5FA0-4538-943F-B155A08B44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76" y="3593648"/>
            <a:ext cx="1041852" cy="1041852"/>
          </a:xfrm>
          <a:prstGeom prst="rect">
            <a:avLst/>
          </a:prstGeom>
          <a:solidFill>
            <a:schemeClr val="accent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05</a:t>
            </a:r>
            <a:endParaRPr lang="es-CL" dirty="0"/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66D61FD-EF43-4F6C-B395-3E7ADD61DA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0728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6194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92AC821A-C21A-4DCE-A615-860412C308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951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6AD0B9F3-4697-4347-92BE-0FB00962699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B85F780-4714-4CE5-8632-81CB879785C0}"/>
              </a:ext>
            </a:extLst>
          </p:cNvPr>
          <p:cNvSpPr txBox="1"/>
          <p:nvPr userDrawn="1"/>
        </p:nvSpPr>
        <p:spPr>
          <a:xfrm>
            <a:off x="723900" y="6362700"/>
            <a:ext cx="1827423" cy="2399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ES" sz="1000" b="0" dirty="0">
                <a:solidFill>
                  <a:schemeClr val="accent1"/>
                </a:solidFill>
              </a:rPr>
              <a:t>Profesor: </a:t>
            </a:r>
            <a:r>
              <a:rPr lang="es-ES" sz="1000" b="1" dirty="0">
                <a:solidFill>
                  <a:schemeClr val="accent3"/>
                </a:solidFill>
              </a:rPr>
              <a:t>Néstor Campos</a:t>
            </a:r>
            <a:endParaRPr lang="es-CL" sz="1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8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62" r:id="rId4"/>
    <p:sldLayoutId id="2147483663" r:id="rId5"/>
    <p:sldLayoutId id="2147483664" r:id="rId6"/>
    <p:sldLayoutId id="2147483669" r:id="rId7"/>
    <p:sldLayoutId id="2147483665" r:id="rId8"/>
    <p:sldLayoutId id="2147483666" r:id="rId9"/>
    <p:sldLayoutId id="2147483649" r:id="rId10"/>
    <p:sldLayoutId id="2147483668" r:id="rId11"/>
    <p:sldLayoutId id="214748366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E19920A-FCF3-4BA3-BBD1-A56B54B0B70A}"/>
              </a:ext>
            </a:extLst>
          </p:cNvPr>
          <p:cNvSpPr/>
          <p:nvPr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93F739-76F3-4AEB-9BB9-C6E16B7F81F4}"/>
              </a:ext>
            </a:extLst>
          </p:cNvPr>
          <p:cNvSpPr/>
          <p:nvPr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FD2E5F-D0ED-4BAA-9A6B-2C6BEC22BB1D}"/>
              </a:ext>
            </a:extLst>
          </p:cNvPr>
          <p:cNvSpPr txBox="1"/>
          <p:nvPr/>
        </p:nvSpPr>
        <p:spPr>
          <a:xfrm>
            <a:off x="625149" y="2263802"/>
            <a:ext cx="4077477" cy="8412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2800" b="1" dirty="0">
                <a:solidFill>
                  <a:schemeClr val="bg1"/>
                </a:solidFill>
              </a:rPr>
              <a:t>Diplomado en Big Data y Ciencia de Datos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38985D-BA15-43E7-B851-EB6F9366569D}"/>
              </a:ext>
            </a:extLst>
          </p:cNvPr>
          <p:cNvSpPr txBox="1"/>
          <p:nvPr/>
        </p:nvSpPr>
        <p:spPr>
          <a:xfrm>
            <a:off x="625149" y="3239081"/>
            <a:ext cx="4077477" cy="8848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s-ES_tradnl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Curso: Arquitectura e Infraestructura para Big Data y Data </a:t>
            </a:r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Science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130157-68DA-41E8-89CF-F50461673836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Néstor Campos</a:t>
            </a:r>
            <a:endParaRPr lang="es-CL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5408FE-AB3E-114F-8F45-59960B629DF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0" r="35820"/>
          <a:stretch>
            <a:fillRect/>
          </a:stretch>
        </p:blipFill>
        <p:spPr bwMode="auto">
          <a:xfrm>
            <a:off x="4850296" y="314323"/>
            <a:ext cx="2352675" cy="621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atro propuestas interesantes de Big Data">
            <a:extLst>
              <a:ext uri="{FF2B5EF4-FFF2-40B4-BE49-F238E27FC236}">
                <a16:creationId xmlns:a16="http://schemas.microsoft.com/office/drawing/2014/main" id="{CCD57AF4-3500-D145-B132-7239B8DB6620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5" r="378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E22EB22-5862-424C-91BE-BDFCE7C35CF5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2" r="3739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471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¿Cómo empezar a diseñar la arquitectura?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Lo primero siempre es enfocarse en los “atributos no funcionales del sistema”.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Es decir, los atributos que no representan lo que debe hacer el sistema, pero que cumple con ciertos estándares de servicio.</a:t>
            </a:r>
          </a:p>
          <a:p>
            <a:endParaRPr lang="es-CL" sz="16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166;p10" descr="Imagen relacionada">
            <a:extLst>
              <a:ext uri="{FF2B5EF4-FFF2-40B4-BE49-F238E27FC236}">
                <a16:creationId xmlns:a16="http://schemas.microsoft.com/office/drawing/2014/main" id="{0DF30D49-5370-A64D-B799-FD380776F3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564168">
            <a:off x="5156457" y="5106596"/>
            <a:ext cx="1141949" cy="1141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32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Atributos no funcionales del problema descrito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¿Cuáles se pueden apreciar?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1600" dirty="0"/>
              <a:t>Diseño escalable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1600" dirty="0"/>
              <a:t>Seguridad en el acceso de los datos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1600" dirty="0"/>
              <a:t>Disponibilidad de los datos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CL" sz="1400" dirty="0"/>
              <a:t>Tiempo 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¿Algún otro?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74;p11" descr="Resultado de imagen para software architecture icon">
            <a:extLst>
              <a:ext uri="{FF2B5EF4-FFF2-40B4-BE49-F238E27FC236}">
                <a16:creationId xmlns:a16="http://schemas.microsoft.com/office/drawing/2014/main" id="{278032E7-A749-CA4A-9CCA-8F06D8A239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5366" y="4663692"/>
            <a:ext cx="1431255" cy="1431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40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D0AA9F2-EB2E-9640-8947-E819EE1C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EF56D4-C8CF-414D-92B0-835EE9D43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Ejercicio</a:t>
            </a: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D253924B-A95C-9040-8DB7-81CC0570F7BE}"/>
              </a:ext>
            </a:extLst>
          </p:cNvPr>
          <p:cNvSpPr txBox="1"/>
          <p:nvPr/>
        </p:nvSpPr>
        <p:spPr>
          <a:xfrm>
            <a:off x="1362759" y="2157677"/>
            <a:ext cx="9144000" cy="3136699"/>
          </a:xfrm>
          <a:prstGeom prst="rect">
            <a:avLst/>
          </a:prstGeom>
          <a:solidFill>
            <a:srgbClr val="D8D8D8">
              <a:alpha val="8352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3A888CDB-5B72-AC43-9DBF-A9562DABE70E}"/>
              </a:ext>
            </a:extLst>
          </p:cNvPr>
          <p:cNvSpPr txBox="1">
            <a:spLocks/>
          </p:cNvSpPr>
          <p:nvPr/>
        </p:nvSpPr>
        <p:spPr>
          <a:xfrm>
            <a:off x="1362759" y="2157676"/>
            <a:ext cx="9144000" cy="313669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600" dirty="0"/>
              <a:t>Como arquitecto de Big Data:</a:t>
            </a:r>
          </a:p>
          <a:p>
            <a:pPr marL="0" indent="0">
              <a:buNone/>
            </a:pPr>
            <a:endParaRPr lang="es-CL" sz="1600" dirty="0"/>
          </a:p>
          <a:p>
            <a:pPr marL="0" indent="0">
              <a:buNone/>
            </a:pPr>
            <a:r>
              <a:rPr lang="es-CL" sz="1600" dirty="0"/>
              <a:t>	</a:t>
            </a:r>
            <a:r>
              <a:rPr lang="es-CL" sz="1600" b="1" dirty="0"/>
              <a:t>¿Cuál(es) de los siguientes atributos le corresponde considerar?</a:t>
            </a:r>
          </a:p>
          <a:p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336576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D0AA9F2-EB2E-9640-8947-E819EE1C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EF56D4-C8CF-414D-92B0-835EE9D43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Ejercicio</a:t>
            </a:r>
          </a:p>
        </p:txBody>
      </p:sp>
      <p:graphicFrame>
        <p:nvGraphicFramePr>
          <p:cNvPr id="6" name="Google Shape;190;p13">
            <a:extLst>
              <a:ext uri="{FF2B5EF4-FFF2-40B4-BE49-F238E27FC236}">
                <a16:creationId xmlns:a16="http://schemas.microsoft.com/office/drawing/2014/main" id="{B97F0117-30E7-0445-8E98-03DD71228C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502716"/>
              </p:ext>
            </p:extLst>
          </p:nvPr>
        </p:nvGraphicFramePr>
        <p:xfrm>
          <a:off x="2721675" y="1995262"/>
          <a:ext cx="6748650" cy="36393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9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7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 dirty="0"/>
                        <a:t>Nombre </a:t>
                      </a:r>
                      <a:endParaRPr sz="1100" b="1" i="0" u="none" strike="noStrike" cap="none" dirty="0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 dirty="0"/>
                        <a:t>Descripción </a:t>
                      </a:r>
                      <a:endParaRPr sz="1100" b="1" i="0" u="none" strike="noStrike" cap="none" dirty="0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825"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 dirty="0"/>
                        <a:t>Tiempo de respuesta</a:t>
                      </a:r>
                      <a:endParaRPr sz="1100" b="1" i="0" u="none" strike="noStrike" cap="none" dirty="0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/>
                        <a:t>El tiempo de carga no tiene que superar los 3 segundos de respuesta tanto para la aplicación móvil y como la aplicación web</a:t>
                      </a:r>
                      <a:endParaRPr sz="1100" b="0" i="0" u="none" strike="noStrike" cap="none" dirty="0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825"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/>
                        <a:t>Interfaz del sistema</a:t>
                      </a:r>
                      <a:endParaRPr sz="1100" b="1" i="0" u="none" strike="noStrike" cap="none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/>
                        <a:t>El sistema presentara una interfaz de usuario sencilla para que sea de fácil manejo para los usuarios del sistemas</a:t>
                      </a:r>
                      <a:endParaRPr sz="1100" b="0" i="0" u="none" strike="noStrike" cap="none" dirty="0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825"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/>
                        <a:t>Desempeño</a:t>
                      </a:r>
                      <a:endParaRPr sz="1100" b="1" i="0" u="none" strike="noStrike" cap="none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/>
                        <a:t>El sistema deberá estar alojado en un servidor eficiente que pueda manejar gran concurrencia de usuario en ciertos en ciertos periodos de tiempo</a:t>
                      </a:r>
                      <a:endParaRPr sz="1100" b="0" i="0" u="none" strike="noStrike" cap="none" dirty="0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350"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/>
                        <a:t>Registro</a:t>
                      </a:r>
                      <a:endParaRPr sz="1100" b="1" i="0" u="none" strike="noStrike" cap="none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/>
                        <a:t>El sistema deberá tener un archivo de log que contenga todas las transacciones realizadas en sistema</a:t>
                      </a:r>
                      <a:endParaRPr sz="1100" b="0" i="0" u="none" strike="noStrike" cap="none" dirty="0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125"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/>
                        <a:t>Disponibilidad</a:t>
                      </a:r>
                      <a:endParaRPr sz="1100" b="1" i="0" u="none" strike="noStrike" cap="none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/>
                        <a:t>La disponibilidad del sistema debe ser continua con un nivel de servicio para los usuarios de 7 días por 24 horas, deberá contar con sistema de alarma cuando el sitio este caído</a:t>
                      </a:r>
                      <a:endParaRPr sz="1100" b="0" i="0" u="none" strike="noStrike" cap="none" dirty="0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575"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/>
                        <a:t>Sistema Robusto</a:t>
                      </a:r>
                      <a:endParaRPr sz="1100" b="1" i="0" u="none" strike="noStrike" cap="none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/>
                        <a:t>El acceso a los datos debe ser de forma segura</a:t>
                      </a:r>
                      <a:endParaRPr sz="1100" b="0" i="0" u="none" strike="noStrike" cap="none" dirty="0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3825"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/>
                        <a:t>Documentación</a:t>
                      </a:r>
                      <a:endParaRPr sz="1100" b="1" i="0" u="none" strike="noStrike" cap="none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/>
                        <a:t>El sistema debe disponer de una buena documentación que permita realizar operaciones de mantenimiento con el menor esfuerzo posible</a:t>
                      </a:r>
                      <a:endParaRPr sz="1100" b="0" i="0" u="none" strike="noStrike" cap="none" dirty="0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982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D0AA9F2-EB2E-9640-8947-E819EE1C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EF56D4-C8CF-414D-92B0-835EE9D43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Ejercicio</a:t>
            </a:r>
          </a:p>
        </p:txBody>
      </p:sp>
      <p:graphicFrame>
        <p:nvGraphicFramePr>
          <p:cNvPr id="5" name="Google Shape;198;p1">
            <a:extLst>
              <a:ext uri="{FF2B5EF4-FFF2-40B4-BE49-F238E27FC236}">
                <a16:creationId xmlns:a16="http://schemas.microsoft.com/office/drawing/2014/main" id="{51A9D480-E1E0-EE4A-9037-5FE8825D2D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2542491"/>
              </p:ext>
            </p:extLst>
          </p:nvPr>
        </p:nvGraphicFramePr>
        <p:xfrm>
          <a:off x="2721675" y="1995262"/>
          <a:ext cx="6748650" cy="36673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9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7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 dirty="0"/>
                        <a:t>Nombre </a:t>
                      </a:r>
                      <a:endParaRPr sz="1100" b="1" i="0" u="none" strike="noStrike" cap="none" dirty="0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 dirty="0"/>
                        <a:t>Descripción </a:t>
                      </a:r>
                      <a:endParaRPr sz="1100" b="1" i="0" u="none" strike="noStrike" cap="none" dirty="0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825"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 dirty="0"/>
                        <a:t>Arquitectura</a:t>
                      </a:r>
                      <a:endParaRPr sz="1100" b="1" i="0" u="none" strike="noStrike" cap="none" dirty="0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El sistema deberá ser fácilmente escalable, con el fin de poder hacer crecer la aplicación al incorporar a futuro nuevos funcionalidades</a:t>
                      </a:r>
                      <a:endParaRPr sz="1100" b="0" i="0" u="none" strike="noStrike" cap="none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825"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 dirty="0"/>
                        <a:t>Control de errores</a:t>
                      </a:r>
                      <a:endParaRPr sz="1100" b="1" i="0" u="none" strike="noStrike" cap="none" dirty="0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/>
                        <a:t>El sistema debe llevar un control de errores y registros indebidos al sistema</a:t>
                      </a:r>
                      <a:endParaRPr sz="1100" b="0" i="0" u="none" strike="noStrike" cap="none" dirty="0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825"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 dirty="0"/>
                        <a:t>Servicio de ayuda</a:t>
                      </a:r>
                      <a:endParaRPr sz="1100" b="1" i="0" u="none" strike="noStrike" cap="none" dirty="0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/>
                        <a:t>La interfaz debe estar complementada con un buen sistema de ayuda ( los potenciales usuarios pueden contar con poca experiencia en el uso de aplicaciones informática) </a:t>
                      </a:r>
                      <a:endParaRPr sz="1100" b="0" i="0" u="none" strike="noStrike" cap="none" dirty="0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350"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/>
                        <a:t>Portabilidad</a:t>
                      </a:r>
                      <a:endParaRPr sz="1100" b="1" i="0" u="none" strike="noStrike" cap="none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/>
                        <a:t>El sistema se debe desarrollar para funcionar en diferentes plataformas</a:t>
                      </a:r>
                      <a:endParaRPr sz="1100" b="0" i="0" u="none" strike="noStrike" cap="none" dirty="0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125"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/>
                        <a:t>Funcionamiento en navegadores web</a:t>
                      </a:r>
                      <a:endParaRPr sz="1100" b="1" i="0" u="none" strike="noStrike" cap="none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/>
                        <a:t>El sistema debe funcionar en todos los navegadores web modernos</a:t>
                      </a:r>
                      <a:endParaRPr sz="1100" b="0" i="0" u="none" strike="noStrike" cap="none" dirty="0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575"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/>
                        <a:t>Funcionamiento en dispositivos móviles</a:t>
                      </a:r>
                      <a:endParaRPr sz="1100" b="1" i="0" u="none" strike="noStrike" cap="none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/>
                        <a:t>La aplicación debe funcionar en Android, IOS y Windows </a:t>
                      </a:r>
                      <a:r>
                        <a:rPr lang="es-ES" sz="1100" u="none" strike="noStrike" cap="none" dirty="0" err="1"/>
                        <a:t>Phone</a:t>
                      </a:r>
                      <a:endParaRPr sz="1100" b="0" i="0" u="none" strike="noStrike" cap="none" dirty="0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3825"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/>
                        <a:t>Diseño para diversos tamaños de monitor</a:t>
                      </a:r>
                      <a:endParaRPr sz="1100" b="1" i="0" u="none" strike="noStrike" cap="none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/>
                        <a:t> La aplicación debe adaptarse a diferentes resoluciones de pantalla</a:t>
                      </a:r>
                      <a:endParaRPr sz="1100" b="0" i="0" u="none" strike="noStrike" cap="none" dirty="0">
                        <a:solidFill>
                          <a:srgbClr val="28376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76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98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Otras consideraciones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Posibilidad de recibir datos desde distintas fuentes.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Alta capacidad de red (para generar información en tiempo real).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42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22FD012F-187F-1641-BBFC-C13004F078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5" b="15935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526F3-9F92-1343-BC2A-3A56577D0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SELECCIÓN DE TECNOLOGÍAS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1139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¿Cómo seleccionar las tecnologías?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Evitar las tecnologías en beta o con poco renombre en la comunidad de software, a menos que su proyecto sea “único”.</a:t>
            </a:r>
          </a:p>
          <a:p>
            <a:endParaRPr lang="es-C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Considerar restricciones de licencias y de la propia empresa donde se encuentra.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23;p17" descr="Help contorno">
            <a:extLst>
              <a:ext uri="{FF2B5EF4-FFF2-40B4-BE49-F238E27FC236}">
                <a16:creationId xmlns:a16="http://schemas.microsoft.com/office/drawing/2014/main" id="{E9107BB5-1389-BE49-9816-A8F7027E616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5093" y="501887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24;p17" descr="Help contorno">
            <a:extLst>
              <a:ext uri="{FF2B5EF4-FFF2-40B4-BE49-F238E27FC236}">
                <a16:creationId xmlns:a16="http://schemas.microsoft.com/office/drawing/2014/main" id="{9AAEA093-A9F1-3242-8730-37622B036DF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693" y="5222812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648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¿Cómo seleccionar las tecnologías?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Hay que descomponer las tareas para definir qué tecnología cumple mejor con lo requerido.</a:t>
            </a:r>
          </a:p>
          <a:p>
            <a:endParaRPr lang="es-CL" sz="1600" dirty="0"/>
          </a:p>
          <a:p>
            <a:r>
              <a:rPr lang="es-CL" sz="1600" dirty="0"/>
              <a:t>	</a:t>
            </a:r>
            <a:r>
              <a:rPr lang="es-CL" sz="1800" b="1" dirty="0"/>
              <a:t>¡Hagamos eso ahora!</a:t>
            </a:r>
            <a:endParaRPr lang="es-CL" sz="1600" b="1" dirty="0"/>
          </a:p>
        </p:txBody>
      </p:sp>
      <p:pic>
        <p:nvPicPr>
          <p:cNvPr id="7" name="Google Shape;232;p18" descr="La Tecnología, La Tecnología De La Información, Tecnología De Información Y  Comunicaciones imagen png - imagen transparente descarga gratuita">
            <a:extLst>
              <a:ext uri="{FF2B5EF4-FFF2-40B4-BE49-F238E27FC236}">
                <a16:creationId xmlns:a16="http://schemas.microsoft.com/office/drawing/2014/main" id="{2E775585-F02E-2246-A594-793955E562AA}"/>
              </a:ext>
            </a:extLst>
          </p:cNvPr>
          <p:cNvPicPr preferRelativeResize="0"/>
          <p:nvPr/>
        </p:nvPicPr>
        <p:blipFill rotWithShape="1">
          <a:blip r:embed="rId2">
            <a:alphaModFix amt="54000"/>
          </a:blip>
          <a:srcRect/>
          <a:stretch/>
        </p:blipFill>
        <p:spPr>
          <a:xfrm>
            <a:off x="6370513" y="1381080"/>
            <a:ext cx="5228794" cy="4531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71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D0AA9F2-EB2E-9640-8947-E819EE1C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D253924B-A95C-9040-8DB7-81CC0570F7BE}"/>
              </a:ext>
            </a:extLst>
          </p:cNvPr>
          <p:cNvSpPr txBox="1"/>
          <p:nvPr/>
        </p:nvSpPr>
        <p:spPr>
          <a:xfrm>
            <a:off x="1362759" y="2157677"/>
            <a:ext cx="9144000" cy="3136699"/>
          </a:xfrm>
          <a:prstGeom prst="rect">
            <a:avLst/>
          </a:prstGeom>
          <a:solidFill>
            <a:srgbClr val="D8D8D8">
              <a:alpha val="8352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5DDC24A-8E6D-3F4B-A470-6A14E97F44CF}"/>
              </a:ext>
            </a:extLst>
          </p:cNvPr>
          <p:cNvCxnSpPr/>
          <p:nvPr/>
        </p:nvCxnSpPr>
        <p:spPr>
          <a:xfrm>
            <a:off x="7367929" y="2157677"/>
            <a:ext cx="0" cy="383344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6EF56D4-C8CF-414D-92B0-835EE9D43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Descomposición de tareas</a:t>
            </a: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3A888CDB-5B72-AC43-9DBF-A9562DABE70E}"/>
              </a:ext>
            </a:extLst>
          </p:cNvPr>
          <p:cNvSpPr txBox="1">
            <a:spLocks/>
          </p:cNvSpPr>
          <p:nvPr/>
        </p:nvSpPr>
        <p:spPr>
          <a:xfrm>
            <a:off x="1635248" y="2161242"/>
            <a:ext cx="2593852" cy="313669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600" dirty="0"/>
              <a:t>Tareas de recolección de datos</a:t>
            </a:r>
          </a:p>
          <a:p>
            <a:endParaRPr lang="es-CL" sz="1600" dirty="0"/>
          </a:p>
          <a:p>
            <a:pPr lvl="1"/>
            <a:r>
              <a:rPr lang="es-CL" sz="1200" b="1" dirty="0"/>
              <a:t>Chequear cuáles serán nuestras fuentes iniciales y sus restricciones.</a:t>
            </a: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F9A21281-8F43-DB4D-9598-09DB05BE10EF}"/>
              </a:ext>
            </a:extLst>
          </p:cNvPr>
          <p:cNvSpPr txBox="1">
            <a:spLocks/>
          </p:cNvSpPr>
          <p:nvPr/>
        </p:nvSpPr>
        <p:spPr>
          <a:xfrm>
            <a:off x="4585155" y="2161239"/>
            <a:ext cx="2699208" cy="313669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600" dirty="0"/>
              <a:t>Tareas de almacenamiento de datos</a:t>
            </a:r>
          </a:p>
          <a:p>
            <a:endParaRPr lang="es-CL" sz="1600" dirty="0"/>
          </a:p>
          <a:p>
            <a:pPr lvl="1"/>
            <a:r>
              <a:rPr lang="es-CL" sz="1200" b="1" dirty="0"/>
              <a:t>Revisión del repositorio final de datos</a:t>
            </a:r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D0618F06-5146-F64C-8952-0F54B581EC89}"/>
              </a:ext>
            </a:extLst>
          </p:cNvPr>
          <p:cNvSpPr txBox="1">
            <a:spLocks/>
          </p:cNvSpPr>
          <p:nvPr/>
        </p:nvSpPr>
        <p:spPr>
          <a:xfrm>
            <a:off x="7367929" y="2161239"/>
            <a:ext cx="2866341" cy="313669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600" dirty="0"/>
              <a:t>Tareas de entrega de datos a los consumidores</a:t>
            </a:r>
          </a:p>
          <a:p>
            <a:endParaRPr lang="es-CL" sz="1600" dirty="0"/>
          </a:p>
          <a:p>
            <a:pPr lvl="1"/>
            <a:r>
              <a:rPr lang="es-CL" sz="1200" b="1" dirty="0"/>
              <a:t>Definición de servicios para entrega de información y capacidades de infraestructura.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7907846-266C-784D-9047-3417DBFD25AD}"/>
              </a:ext>
            </a:extLst>
          </p:cNvPr>
          <p:cNvCxnSpPr/>
          <p:nvPr/>
        </p:nvCxnSpPr>
        <p:spPr>
          <a:xfrm>
            <a:off x="4501588" y="2039816"/>
            <a:ext cx="0" cy="383344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03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EC482F40-E311-DF43-BA91-D78569258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5" y="1995784"/>
            <a:ext cx="1147764" cy="895931"/>
          </a:xfrm>
        </p:spPr>
        <p:txBody>
          <a:bodyPr/>
          <a:lstStyle/>
          <a:p>
            <a:r>
              <a:rPr lang="es-ES_tradnl" dirty="0"/>
              <a:t>01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BD0C8319-BB83-E541-B7DF-20905BEBF5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43089" y="1995262"/>
            <a:ext cx="9653585" cy="894070"/>
          </a:xfrm>
        </p:spPr>
        <p:txBody>
          <a:bodyPr/>
          <a:lstStyle/>
          <a:p>
            <a:pPr fontAlgn="base"/>
            <a:r>
              <a:rPr lang="es-CL" sz="2400" dirty="0"/>
              <a:t>Análisis de un caso de Big Data</a:t>
            </a: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A1E96F1F-1463-1B4F-B8C2-7806423CACB2}"/>
              </a:ext>
            </a:extLst>
          </p:cNvPr>
          <p:cNvSpPr txBox="1">
            <a:spLocks/>
          </p:cNvSpPr>
          <p:nvPr/>
        </p:nvSpPr>
        <p:spPr>
          <a:xfrm>
            <a:off x="695324" y="1376138"/>
            <a:ext cx="10801350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Contenidos de la clase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280F63-AF24-0345-8A1A-3C3176C4B0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90852" y="3233507"/>
            <a:ext cx="5676899" cy="389008"/>
          </a:xfrm>
        </p:spPr>
        <p:txBody>
          <a:bodyPr/>
          <a:lstStyle/>
          <a:p>
            <a:r>
              <a:rPr lang="es-CL" dirty="0"/>
              <a:t>Problema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DB914F-CD9B-7E45-B092-BAEDCBFC6B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2138" y="3233507"/>
            <a:ext cx="1147764" cy="390985"/>
          </a:xfrm>
        </p:spPr>
        <p:txBody>
          <a:bodyPr/>
          <a:lstStyle/>
          <a:p>
            <a:r>
              <a:rPr lang="es-CL" sz="2800" dirty="0"/>
              <a:t>1.1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9051180-66DA-8942-94AC-4AB4A315B9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62138" y="3686261"/>
            <a:ext cx="1147764" cy="390986"/>
          </a:xfrm>
        </p:spPr>
        <p:txBody>
          <a:bodyPr/>
          <a:lstStyle/>
          <a:p>
            <a:r>
              <a:rPr lang="es-CL" sz="2800" dirty="0"/>
              <a:t>1.2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044A7251-DB73-5246-92AE-34F8F7932CB8}"/>
              </a:ext>
            </a:extLst>
          </p:cNvPr>
          <p:cNvSpPr txBox="1">
            <a:spLocks/>
          </p:cNvSpPr>
          <p:nvPr/>
        </p:nvSpPr>
        <p:spPr>
          <a:xfrm>
            <a:off x="1862138" y="4139016"/>
            <a:ext cx="1147764" cy="390985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800" dirty="0"/>
              <a:t>1.3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664BC5B8-3243-AC40-B2D3-2FD7ABB42D8B}"/>
              </a:ext>
            </a:extLst>
          </p:cNvPr>
          <p:cNvSpPr txBox="1">
            <a:spLocks/>
          </p:cNvSpPr>
          <p:nvPr/>
        </p:nvSpPr>
        <p:spPr>
          <a:xfrm>
            <a:off x="1862138" y="4593748"/>
            <a:ext cx="1147764" cy="390986"/>
          </a:xfrm>
          <a:prstGeom prst="rect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800" dirty="0"/>
              <a:t>1.4</a:t>
            </a: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6000B157-E31D-9746-B014-D4C5ED3B9008}"/>
              </a:ext>
            </a:extLst>
          </p:cNvPr>
          <p:cNvSpPr txBox="1">
            <a:spLocks/>
          </p:cNvSpPr>
          <p:nvPr/>
        </p:nvSpPr>
        <p:spPr>
          <a:xfrm>
            <a:off x="3009902" y="3684284"/>
            <a:ext cx="5676899" cy="389008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Arquitectura seleccionada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1F4634E3-E876-ED46-B9C6-75BB9D914480}"/>
              </a:ext>
            </a:extLst>
          </p:cNvPr>
          <p:cNvSpPr txBox="1">
            <a:spLocks/>
          </p:cNvSpPr>
          <p:nvPr/>
        </p:nvSpPr>
        <p:spPr>
          <a:xfrm>
            <a:off x="3009902" y="4140994"/>
            <a:ext cx="5676899" cy="389008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Selección de tecnologías</a:t>
            </a:r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44C75FE0-2459-FC4F-BF19-24E2531F5B69}"/>
              </a:ext>
            </a:extLst>
          </p:cNvPr>
          <p:cNvSpPr txBox="1">
            <a:spLocks/>
          </p:cNvSpPr>
          <p:nvPr/>
        </p:nvSpPr>
        <p:spPr>
          <a:xfrm>
            <a:off x="3009902" y="4591770"/>
            <a:ext cx="5676899" cy="389008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Selección de equipo de trabajo</a:t>
            </a:r>
          </a:p>
        </p:txBody>
      </p:sp>
    </p:spTree>
    <p:extLst>
      <p:ext uri="{BB962C8B-B14F-4D97-AF65-F5344CB8AC3E}">
        <p14:creationId xmlns:p14="http://schemas.microsoft.com/office/powerpoint/2010/main" val="60615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EF56D4-C8CF-414D-92B0-835EE9D43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Descomposición de tareas</a:t>
            </a: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3A888CDB-5B72-AC43-9DBF-A9562DABE70E}"/>
              </a:ext>
            </a:extLst>
          </p:cNvPr>
          <p:cNvSpPr txBox="1">
            <a:spLocks/>
          </p:cNvSpPr>
          <p:nvPr/>
        </p:nvSpPr>
        <p:spPr>
          <a:xfrm>
            <a:off x="490027" y="1860649"/>
            <a:ext cx="9382635" cy="398085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1600" dirty="0"/>
              <a:t>Recolección</a:t>
            </a:r>
          </a:p>
          <a:p>
            <a:r>
              <a:rPr lang="es-CL" sz="1600" dirty="0"/>
              <a:t>UOCT (Sitio web, Twitter): RPA (Robot), ETL/ELT, </a:t>
            </a:r>
            <a:r>
              <a:rPr lang="es-CL" sz="1600" b="1" dirty="0"/>
              <a:t>Azure </a:t>
            </a:r>
            <a:r>
              <a:rPr lang="es-CL" sz="1600" b="1" dirty="0" err="1"/>
              <a:t>Logic</a:t>
            </a:r>
            <a:r>
              <a:rPr lang="es-CL" sz="1600" b="1" dirty="0"/>
              <a:t> Apps</a:t>
            </a:r>
          </a:p>
          <a:p>
            <a:r>
              <a:rPr lang="es-CL" sz="1600" dirty="0"/>
              <a:t>Google </a:t>
            </a:r>
            <a:r>
              <a:rPr lang="es-CL" sz="1600" dirty="0" err="1"/>
              <a:t>Maps</a:t>
            </a:r>
            <a:r>
              <a:rPr lang="es-CL" sz="1600" dirty="0"/>
              <a:t> (JSON, Servicio Web): RPA, ETL/ELT personalizado, </a:t>
            </a:r>
            <a:r>
              <a:rPr lang="es-CL" sz="1600" b="1" dirty="0"/>
              <a:t>R, Python (máquina)</a:t>
            </a:r>
            <a:endParaRPr lang="es-CL" sz="1200" b="1" dirty="0"/>
          </a:p>
          <a:p>
            <a:r>
              <a:rPr lang="es-CL" sz="1600" dirty="0"/>
              <a:t>Clima (</a:t>
            </a:r>
            <a:r>
              <a:rPr lang="es-CL" sz="1600" dirty="0" err="1"/>
              <a:t>AccuWeather</a:t>
            </a:r>
            <a:r>
              <a:rPr lang="es-CL" sz="1600" dirty="0"/>
              <a:t>) (Servicio Web): RPA, ETL/ELT personalizado, </a:t>
            </a:r>
            <a:r>
              <a:rPr lang="es-CL" sz="1600" b="1" dirty="0"/>
              <a:t>R, Python (máquina)</a:t>
            </a:r>
            <a:endParaRPr lang="es-CL" sz="1200" b="1" dirty="0"/>
          </a:p>
          <a:p>
            <a:pPr marL="0" indent="0">
              <a:buNone/>
            </a:pPr>
            <a:endParaRPr lang="es-CL" sz="2000" dirty="0"/>
          </a:p>
          <a:p>
            <a:pPr marL="0" indent="0">
              <a:buNone/>
            </a:pPr>
            <a:r>
              <a:rPr lang="es-CL" sz="1600" dirty="0"/>
              <a:t>Almacenamiento</a:t>
            </a:r>
            <a:endParaRPr lang="es-CL" sz="2000" dirty="0"/>
          </a:p>
          <a:p>
            <a:r>
              <a:rPr lang="es-CL" sz="1600" dirty="0"/>
              <a:t>Data Lake: </a:t>
            </a:r>
            <a:r>
              <a:rPr lang="es-CL" sz="1600" b="1" dirty="0"/>
              <a:t>Azure Data Lake</a:t>
            </a:r>
            <a:r>
              <a:rPr lang="es-CL" sz="1600" dirty="0"/>
              <a:t>, Amazon S3, Google Cloud Storage</a:t>
            </a:r>
          </a:p>
          <a:p>
            <a:endParaRPr lang="es-CL" sz="1600" dirty="0"/>
          </a:p>
          <a:p>
            <a:pPr marL="0" indent="0">
              <a:buNone/>
            </a:pPr>
            <a:r>
              <a:rPr lang="es-CL" sz="1600" dirty="0"/>
              <a:t>Entrega de datos</a:t>
            </a:r>
          </a:p>
          <a:p>
            <a:r>
              <a:rPr lang="es-CL" sz="1600" dirty="0"/>
              <a:t>Procesamiento: </a:t>
            </a:r>
            <a:r>
              <a:rPr lang="es-CL" sz="1600" b="1" dirty="0" err="1"/>
              <a:t>Databricks</a:t>
            </a:r>
            <a:r>
              <a:rPr lang="es-CL" sz="1600" dirty="0"/>
              <a:t>, Hadoop, Apache </a:t>
            </a:r>
            <a:r>
              <a:rPr lang="es-CL" sz="1600" dirty="0" err="1"/>
              <a:t>Flink</a:t>
            </a:r>
            <a:endParaRPr lang="es-CL" sz="1600" dirty="0"/>
          </a:p>
          <a:p>
            <a:r>
              <a:rPr lang="es-CL" sz="1600" dirty="0"/>
              <a:t>Entrega: Base datos, </a:t>
            </a:r>
            <a:r>
              <a:rPr lang="es-CL" sz="1600" b="1" dirty="0"/>
              <a:t>Servicio web (API) -&gt; </a:t>
            </a:r>
            <a:r>
              <a:rPr lang="es-CL" sz="1600" dirty="0"/>
              <a:t>R, Python, Azure API Management, </a:t>
            </a:r>
            <a:r>
              <a:rPr lang="es-CL" sz="1600" b="1" dirty="0" err="1"/>
              <a:t>Databricks</a:t>
            </a:r>
            <a:endParaRPr lang="es-CL" sz="1600" b="1" dirty="0"/>
          </a:p>
        </p:txBody>
      </p:sp>
    </p:spTree>
    <p:extLst>
      <p:ext uri="{BB962C8B-B14F-4D97-AF65-F5344CB8AC3E}">
        <p14:creationId xmlns:p14="http://schemas.microsoft.com/office/powerpoint/2010/main" val="149409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D0AA9F2-EB2E-9640-8947-E819EE1C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EF56D4-C8CF-414D-92B0-835EE9D43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Nunca perder de vista</a:t>
            </a: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D253924B-A95C-9040-8DB7-81CC0570F7BE}"/>
              </a:ext>
            </a:extLst>
          </p:cNvPr>
          <p:cNvSpPr txBox="1"/>
          <p:nvPr/>
        </p:nvSpPr>
        <p:spPr>
          <a:xfrm>
            <a:off x="1362759" y="2157677"/>
            <a:ext cx="9144000" cy="3136699"/>
          </a:xfrm>
          <a:prstGeom prst="rect">
            <a:avLst/>
          </a:prstGeom>
          <a:solidFill>
            <a:srgbClr val="D8D8D8">
              <a:alpha val="8352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3A888CDB-5B72-AC43-9DBF-A9562DABE70E}"/>
              </a:ext>
            </a:extLst>
          </p:cNvPr>
          <p:cNvSpPr txBox="1">
            <a:spLocks/>
          </p:cNvSpPr>
          <p:nvPr/>
        </p:nvSpPr>
        <p:spPr>
          <a:xfrm>
            <a:off x="1362759" y="2157676"/>
            <a:ext cx="9144000" cy="313669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600" dirty="0"/>
              <a:t>La confianza en las fuentes de origen.</a:t>
            </a:r>
          </a:p>
          <a:p>
            <a:endParaRPr lang="es-CL" sz="1600" dirty="0"/>
          </a:p>
          <a:p>
            <a:r>
              <a:rPr lang="es-CL" sz="1600" dirty="0"/>
              <a:t>El resultado esperado para el proyecto.</a:t>
            </a:r>
          </a:p>
          <a:p>
            <a:pPr lvl="1"/>
            <a:r>
              <a:rPr lang="es-CL" sz="1200" dirty="0"/>
              <a:t>Pueden haber </a:t>
            </a:r>
            <a:r>
              <a:rPr lang="es-CL" sz="1200" dirty="0" err="1"/>
              <a:t>tradeoffs</a:t>
            </a:r>
            <a:r>
              <a:rPr lang="es-CL" sz="1200" dirty="0"/>
              <a:t>.</a:t>
            </a:r>
          </a:p>
          <a:p>
            <a:pPr marL="457200" lvl="1" indent="0">
              <a:buNone/>
            </a:pPr>
            <a:endParaRPr lang="es-CL" sz="1200" dirty="0"/>
          </a:p>
          <a:p>
            <a:r>
              <a:rPr lang="es-CL" sz="1600" dirty="0"/>
              <a:t>Y lo más importante, el </a:t>
            </a:r>
            <a:r>
              <a:rPr lang="es-CL" sz="1600" b="1" u="sng" dirty="0"/>
              <a:t>Gobierno de datos.</a:t>
            </a:r>
          </a:p>
        </p:txBody>
      </p:sp>
    </p:spTree>
    <p:extLst>
      <p:ext uri="{BB962C8B-B14F-4D97-AF65-F5344CB8AC3E}">
        <p14:creationId xmlns:p14="http://schemas.microsoft.com/office/powerpoint/2010/main" val="39088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22FD012F-187F-1641-BBFC-C13004F078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5" b="15935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526F3-9F92-1343-BC2A-3A56577D0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SELECCIÓN DE EQUIPOS DE TRABAJO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3981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¿Cuál debería ser el equipo de trabajo?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En primer lugar, los que siempre deben estar: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1600" dirty="0"/>
              <a:t>Jefe de proyecto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1600" dirty="0"/>
              <a:t>Arquitecto (en este caso, de Big Data)</a:t>
            </a:r>
          </a:p>
          <a:p>
            <a:endParaRPr lang="es-C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Luego los que correspondan de acuerdo al proyecto.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68;p22">
            <a:extLst>
              <a:ext uri="{FF2B5EF4-FFF2-40B4-BE49-F238E27FC236}">
                <a16:creationId xmlns:a16="http://schemas.microsoft.com/office/drawing/2014/main" id="{5F9B84A6-5980-9246-A325-179D7892FF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4303" y="5175885"/>
            <a:ext cx="906878" cy="824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430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¿Cuál debería ser el equipo de trabajo?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3111242"/>
            <a:ext cx="4741862" cy="2641600"/>
          </a:xfrm>
        </p:spPr>
        <p:txBody>
          <a:bodyPr anchor="ctr"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L" sz="1400" dirty="0"/>
              <a:t>Entonces, ¿quién más falta?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L" sz="1400" dirty="0"/>
              <a:t>Ingeniero de red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L" sz="1400" dirty="0"/>
              <a:t>Administrador de infraestructura (si la implementación es </a:t>
            </a:r>
            <a:r>
              <a:rPr lang="es-CL" sz="1400" dirty="0" err="1"/>
              <a:t>on-premise</a:t>
            </a:r>
            <a:r>
              <a:rPr lang="es-CL" sz="1400" dirty="0"/>
              <a:t>).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L" sz="1400" dirty="0"/>
              <a:t>Administrador Cloud (si es proyecto Cloud).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L" sz="1400" dirty="0"/>
              <a:t>Ingeniero de Big Data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L" sz="1400" dirty="0"/>
              <a:t>Ingeniero de datos/Consultor BI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L" sz="1400" dirty="0"/>
              <a:t>Programador (en R, Python o algún lenguaje especializado para extraer datos).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L" sz="1400" dirty="0"/>
              <a:t>Analista del negocio.</a:t>
            </a:r>
          </a:p>
        </p:txBody>
      </p:sp>
      <p:pic>
        <p:nvPicPr>
          <p:cNvPr id="6" name="Google Shape;276;p23">
            <a:extLst>
              <a:ext uri="{FF2B5EF4-FFF2-40B4-BE49-F238E27FC236}">
                <a16:creationId xmlns:a16="http://schemas.microsoft.com/office/drawing/2014/main" id="{F9957A15-1A54-EA41-8A29-E29788CFAA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4005" b="30505"/>
          <a:stretch/>
        </p:blipFill>
        <p:spPr>
          <a:xfrm>
            <a:off x="5750171" y="2678906"/>
            <a:ext cx="5682974" cy="20060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092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Ahora surgen más preguntas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¿Cuántas personas necesitamos de cada rol?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1600" dirty="0"/>
              <a:t>La respuesta simple es depende del tiempo del proyecto.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1600" dirty="0"/>
              <a:t>Pero también de los requisitos de cada rol.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CL" sz="1200" b="1" dirty="0"/>
              <a:t>Por ejemplo, en algunas fuentes de datos hay que programar en ciertos lenguajes, y en otras fuentes rediseñar procesos ETL.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284;p24" descr="Resultado de imagen para questions icon">
            <a:extLst>
              <a:ext uri="{FF2B5EF4-FFF2-40B4-BE49-F238E27FC236}">
                <a16:creationId xmlns:a16="http://schemas.microsoft.com/office/drawing/2014/main" id="{140C6B1E-5CB0-314B-8B1A-ED60F23998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8447" y="5033977"/>
            <a:ext cx="1075106" cy="1075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15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Ahora surgen más preguntas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¿Cuánto pagar por cada rol?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1600" dirty="0"/>
              <a:t>Depende del nivel de experiencia.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1600" dirty="0"/>
              <a:t>Depende de la cantidad de tiempo en el proyecto.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CL" sz="1400" b="1" dirty="0"/>
              <a:t>Depende de que luego del proyecto sea necesario retenerlos.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284;p24" descr="Resultado de imagen para questions icon">
            <a:extLst>
              <a:ext uri="{FF2B5EF4-FFF2-40B4-BE49-F238E27FC236}">
                <a16:creationId xmlns:a16="http://schemas.microsoft.com/office/drawing/2014/main" id="{140C6B1E-5CB0-314B-8B1A-ED60F23998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8447" y="5033977"/>
            <a:ext cx="1075106" cy="1075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178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22FD012F-187F-1641-BBFC-C13004F078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5" b="15935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526F3-9F92-1343-BC2A-3A56577D0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DEFINICIÓN DE INFRAESTRUCTURA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797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Infraestructura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/>
              <a:t>Tenemos tecnologías y personas para utilizarlas, ahora la pregunta es:</a:t>
            </a:r>
          </a:p>
          <a:p>
            <a:pPr marL="457200" lvl="0" indent="-228600" algn="just">
              <a:lnSpc>
                <a:spcPct val="100000"/>
              </a:lnSpc>
              <a:spcBef>
                <a:spcPts val="360"/>
              </a:spcBef>
              <a:buSzPts val="1800"/>
            </a:pPr>
            <a:endParaRPr lang="es-ES" sz="1600" dirty="0"/>
          </a:p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/>
              <a:t>¿Cómo conectamos ambas partes? Eso hace la infraestructura.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307;p28" descr="Resultado de imagen para infrastructure tech icon">
            <a:extLst>
              <a:ext uri="{FF2B5EF4-FFF2-40B4-BE49-F238E27FC236}">
                <a16:creationId xmlns:a16="http://schemas.microsoft.com/office/drawing/2014/main" id="{F23CDF57-5305-E346-B3FF-82BDD23798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8482" y="4916386"/>
            <a:ext cx="1377520" cy="14137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688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Preguntas a resolver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/>
              <a:t>Entonces debemos responder las siguientes preguntas:</a:t>
            </a:r>
          </a:p>
          <a:p>
            <a:pPr marL="914400" lvl="1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400" dirty="0"/>
              <a:t>¿Cuál es la frecuencia en que llega los datos?</a:t>
            </a:r>
          </a:p>
          <a:p>
            <a:pPr marL="914400" lvl="1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400" dirty="0"/>
              <a:t>¿Cuál es el volumen de datos en esa frecuencia?</a:t>
            </a:r>
          </a:p>
          <a:p>
            <a:pPr marL="914400" lvl="1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400" dirty="0"/>
              <a:t>¿Es necesario guardar todos los datos siempre?</a:t>
            </a:r>
          </a:p>
          <a:p>
            <a:pPr marL="914400" lvl="1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400" dirty="0"/>
              <a:t>¿Será implementado </a:t>
            </a:r>
            <a:r>
              <a:rPr lang="es-ES" sz="1400" dirty="0" err="1"/>
              <a:t>on-premise</a:t>
            </a:r>
            <a:r>
              <a:rPr lang="es-ES" sz="1400" dirty="0"/>
              <a:t> o en la nube?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284;p24" descr="Resultado de imagen para questions icon">
            <a:extLst>
              <a:ext uri="{FF2B5EF4-FFF2-40B4-BE49-F238E27FC236}">
                <a16:creationId xmlns:a16="http://schemas.microsoft.com/office/drawing/2014/main" id="{45D8AEB7-66EE-6F4E-8E70-3CBE5B2282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8447" y="5033977"/>
            <a:ext cx="1075106" cy="1075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203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22FD012F-187F-1641-BBFC-C13004F078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5" b="15935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526F3-9F92-1343-BC2A-3A56577D0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PROBLEMA: CASO DE TRANSPORTE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1829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Supuesto/Restricciones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/>
              <a:t>Tiempo real</a:t>
            </a:r>
          </a:p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/>
              <a:t>Todos los datos son externos</a:t>
            </a:r>
          </a:p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/>
              <a:t>Todos son datos no estructurados.</a:t>
            </a:r>
          </a:p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/>
              <a:t>Variables no están claras</a:t>
            </a:r>
          </a:p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/>
              <a:t>Sistema escalable.</a:t>
            </a:r>
          </a:p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/>
              <a:t>Seguro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39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Orígenes de datos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/>
              <a:t>UOCT (sitio Web)</a:t>
            </a:r>
          </a:p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endParaRPr lang="es-ES" sz="1600" dirty="0"/>
          </a:p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/>
              <a:t>Google </a:t>
            </a:r>
            <a:r>
              <a:rPr lang="es-ES" sz="1600" dirty="0" err="1"/>
              <a:t>Maps</a:t>
            </a:r>
            <a:r>
              <a:rPr lang="es-ES" sz="1600" dirty="0"/>
              <a:t> (API/Servicio Web)</a:t>
            </a:r>
          </a:p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endParaRPr lang="es-ES" sz="1600" dirty="0"/>
          </a:p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/>
              <a:t>Twitter (algunos perfiles) (API/Servicio Web)</a:t>
            </a:r>
          </a:p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endParaRPr lang="es-ES" sz="1600" dirty="0"/>
          </a:p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/>
              <a:t>Clima (API/Servicio Web)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4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Listado de tecnologías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 err="1"/>
              <a:t>Databricks</a:t>
            </a:r>
            <a:endParaRPr lang="es-ES" sz="1600" dirty="0"/>
          </a:p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 err="1"/>
              <a:t>Azure</a:t>
            </a:r>
            <a:r>
              <a:rPr lang="es-ES" sz="1600" dirty="0"/>
              <a:t> </a:t>
            </a:r>
            <a:r>
              <a:rPr lang="es-ES" sz="1600" dirty="0" err="1"/>
              <a:t>Event</a:t>
            </a:r>
            <a:r>
              <a:rPr lang="es-ES" sz="1600" dirty="0"/>
              <a:t> </a:t>
            </a:r>
            <a:r>
              <a:rPr lang="es-ES" sz="1600" dirty="0" err="1"/>
              <a:t>Hub</a:t>
            </a:r>
            <a:endParaRPr lang="es-ES" sz="1600" dirty="0"/>
          </a:p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 err="1"/>
              <a:t>Azure</a:t>
            </a:r>
            <a:r>
              <a:rPr lang="es-ES" sz="1600" dirty="0"/>
              <a:t> Data Factory (ELT)</a:t>
            </a:r>
          </a:p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 err="1"/>
              <a:t>Azure</a:t>
            </a:r>
            <a:r>
              <a:rPr lang="es-ES" sz="1600" dirty="0"/>
              <a:t> Data Lake</a:t>
            </a:r>
          </a:p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 err="1"/>
              <a:t>PowerBI</a:t>
            </a:r>
            <a:endParaRPr lang="es-ES" sz="1600" dirty="0"/>
          </a:p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 err="1"/>
              <a:t>Azure</a:t>
            </a:r>
            <a:r>
              <a:rPr lang="es-ES" sz="1600" dirty="0"/>
              <a:t> </a:t>
            </a:r>
            <a:r>
              <a:rPr lang="es-ES" sz="1600" dirty="0" err="1"/>
              <a:t>CosmosDB</a:t>
            </a:r>
            <a:r>
              <a:rPr lang="es-ES" sz="1600" dirty="0"/>
              <a:t> (base de datos)</a:t>
            </a:r>
          </a:p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/>
              <a:t>R/Python</a:t>
            </a:r>
          </a:p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 err="1"/>
              <a:t>Azure</a:t>
            </a:r>
            <a:r>
              <a:rPr lang="es-ES" sz="1600" dirty="0"/>
              <a:t> Machine Learning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8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Personas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/>
              <a:t>Ingeniero de datos / Programador</a:t>
            </a:r>
          </a:p>
          <a:p>
            <a:pPr marL="914400" lvl="1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/>
              <a:t>Conocimiento en extracción de datos desde la Web.</a:t>
            </a:r>
          </a:p>
          <a:p>
            <a:pPr marL="914400" lvl="1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/>
              <a:t>Saber de base de datos </a:t>
            </a:r>
            <a:r>
              <a:rPr lang="es-ES" sz="1600" dirty="0" err="1"/>
              <a:t>NoSQL</a:t>
            </a:r>
            <a:r>
              <a:rPr lang="es-ES" sz="1600" dirty="0"/>
              <a:t> (</a:t>
            </a:r>
            <a:r>
              <a:rPr lang="es-ES" sz="1600" dirty="0" err="1"/>
              <a:t>Cassandra</a:t>
            </a:r>
            <a:r>
              <a:rPr lang="es-ES" sz="1600" dirty="0"/>
              <a:t>, </a:t>
            </a:r>
            <a:r>
              <a:rPr lang="es-ES" sz="1600" dirty="0" err="1"/>
              <a:t>MongoDB</a:t>
            </a:r>
            <a:r>
              <a:rPr lang="es-ES" sz="1600" dirty="0"/>
              <a:t>) o Data Lake.</a:t>
            </a:r>
          </a:p>
          <a:p>
            <a:pPr marL="914400" lvl="1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/>
              <a:t>Sepa consumir servicios Web.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87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10E7-5C20-E747-A559-5423C4D8F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Personas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4A0A0-17E4-284F-9271-F060F9EB61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/>
              <a:t>Ingeniero de Big Data</a:t>
            </a:r>
          </a:p>
          <a:p>
            <a:pPr marL="914400" lvl="1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400" dirty="0"/>
              <a:t>Experiencia en procesamiento de datos </a:t>
            </a:r>
            <a:r>
              <a:rPr lang="es-ES" sz="1400" dirty="0" err="1"/>
              <a:t>realtime</a:t>
            </a:r>
            <a:r>
              <a:rPr lang="es-ES" sz="1400" dirty="0"/>
              <a:t>.</a:t>
            </a:r>
          </a:p>
          <a:p>
            <a:pPr marL="914400" lvl="1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400" dirty="0"/>
              <a:t>Programación (R, Python, Java, </a:t>
            </a:r>
            <a:r>
              <a:rPr lang="es-ES" sz="1400" dirty="0" err="1"/>
              <a:t>Scala</a:t>
            </a:r>
            <a:r>
              <a:rPr lang="es-ES" sz="1400" dirty="0"/>
              <a:t>, SQL).</a:t>
            </a:r>
          </a:p>
          <a:p>
            <a:pPr marL="914400" lvl="1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400" dirty="0"/>
              <a:t>Data Lake (implementación y explotación).</a:t>
            </a:r>
          </a:p>
          <a:p>
            <a:pPr marL="914400" lvl="1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endParaRPr lang="es-ES" sz="1400" b="1" dirty="0"/>
          </a:p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600" dirty="0"/>
              <a:t>Científico de datos.</a:t>
            </a:r>
          </a:p>
          <a:p>
            <a:pPr marL="914400" lvl="1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400" dirty="0"/>
              <a:t>Nociones de modelos de optimización de ruta.</a:t>
            </a:r>
          </a:p>
          <a:p>
            <a:pPr marL="914400" lvl="1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r>
              <a:rPr lang="es-ES" sz="1400" dirty="0"/>
              <a:t>Experiencia con R o Python.</a:t>
            </a:r>
          </a:p>
          <a:p>
            <a:pPr marL="457200" lvl="0" indent="-342900" algn="just">
              <a:lnSpc>
                <a:spcPct val="100000"/>
              </a:lnSpc>
              <a:spcBef>
                <a:spcPts val="360"/>
              </a:spcBef>
              <a:buSzPts val="1800"/>
              <a:buChar char="•"/>
            </a:pPr>
            <a:endParaRPr lang="es-ES" sz="16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9037A25-4629-9248-AEC0-041DB089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79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6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D0AA9F2-EB2E-9640-8947-E819EE1C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EF56D4-C8CF-414D-92B0-835EE9D43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Problema</a:t>
            </a: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D253924B-A95C-9040-8DB7-81CC0570F7BE}"/>
              </a:ext>
            </a:extLst>
          </p:cNvPr>
          <p:cNvSpPr txBox="1"/>
          <p:nvPr/>
        </p:nvSpPr>
        <p:spPr>
          <a:xfrm>
            <a:off x="1362759" y="2157677"/>
            <a:ext cx="9144000" cy="3136699"/>
          </a:xfrm>
          <a:prstGeom prst="rect">
            <a:avLst/>
          </a:prstGeom>
          <a:solidFill>
            <a:srgbClr val="D8D8D8">
              <a:alpha val="8352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3A888CDB-5B72-AC43-9DBF-A9562DABE70E}"/>
              </a:ext>
            </a:extLst>
          </p:cNvPr>
          <p:cNvSpPr txBox="1">
            <a:spLocks/>
          </p:cNvSpPr>
          <p:nvPr/>
        </p:nvSpPr>
        <p:spPr>
          <a:xfrm>
            <a:off x="1362759" y="2157676"/>
            <a:ext cx="9144000" cy="313669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600" dirty="0"/>
              <a:t>Usted es arquitecta/o de tecnologías en una nueva empresa que desea diseñar una aplicación móvil para orientar a sus usuarios a llegar más rápidos a sus destinos, ya sea que viajen en auto, bicicleta o caminando.</a:t>
            </a:r>
          </a:p>
        </p:txBody>
      </p:sp>
    </p:spTree>
    <p:extLst>
      <p:ext uri="{BB962C8B-B14F-4D97-AF65-F5344CB8AC3E}">
        <p14:creationId xmlns:p14="http://schemas.microsoft.com/office/powerpoint/2010/main" val="372939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D0AA9F2-EB2E-9640-8947-E819EE1C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EF56D4-C8CF-414D-92B0-835EE9D43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Problema</a:t>
            </a: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D253924B-A95C-9040-8DB7-81CC0570F7BE}"/>
              </a:ext>
            </a:extLst>
          </p:cNvPr>
          <p:cNvSpPr txBox="1"/>
          <p:nvPr/>
        </p:nvSpPr>
        <p:spPr>
          <a:xfrm>
            <a:off x="1362759" y="2157677"/>
            <a:ext cx="9144000" cy="3136699"/>
          </a:xfrm>
          <a:prstGeom prst="rect">
            <a:avLst/>
          </a:prstGeom>
          <a:solidFill>
            <a:srgbClr val="D8D8D8">
              <a:alpha val="8352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3A888CDB-5B72-AC43-9DBF-A9562DABE70E}"/>
              </a:ext>
            </a:extLst>
          </p:cNvPr>
          <p:cNvSpPr txBox="1">
            <a:spLocks/>
          </p:cNvSpPr>
          <p:nvPr/>
        </p:nvSpPr>
        <p:spPr>
          <a:xfrm>
            <a:off x="1362759" y="2157676"/>
            <a:ext cx="9144000" cy="313669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600" dirty="0"/>
              <a:t>Debe considerar todas las variables que puedan incidir en el trayecto, como la cantidad de automóviles circulando, el horario, cortes de ruta, etc.</a:t>
            </a:r>
          </a:p>
        </p:txBody>
      </p:sp>
      <p:pic>
        <p:nvPicPr>
          <p:cNvPr id="6" name="Google Shape;127;p5" descr="Resultado de imagen para waze">
            <a:extLst>
              <a:ext uri="{FF2B5EF4-FFF2-40B4-BE49-F238E27FC236}">
                <a16:creationId xmlns:a16="http://schemas.microsoft.com/office/drawing/2014/main" id="{4056810B-4C6F-234D-AB8B-750B6E44CE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6841" y="4321131"/>
            <a:ext cx="1939835" cy="1763486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966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D0AA9F2-EB2E-9640-8947-E819EE1C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EF56D4-C8CF-414D-92B0-835EE9D43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Problema</a:t>
            </a: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D253924B-A95C-9040-8DB7-81CC0570F7BE}"/>
              </a:ext>
            </a:extLst>
          </p:cNvPr>
          <p:cNvSpPr txBox="1"/>
          <p:nvPr/>
        </p:nvSpPr>
        <p:spPr>
          <a:xfrm>
            <a:off x="1362759" y="2157677"/>
            <a:ext cx="9144000" cy="3136699"/>
          </a:xfrm>
          <a:prstGeom prst="rect">
            <a:avLst/>
          </a:prstGeom>
          <a:solidFill>
            <a:srgbClr val="D8D8D8">
              <a:alpha val="8352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3A888CDB-5B72-AC43-9DBF-A9562DABE70E}"/>
              </a:ext>
            </a:extLst>
          </p:cNvPr>
          <p:cNvSpPr txBox="1">
            <a:spLocks/>
          </p:cNvSpPr>
          <p:nvPr/>
        </p:nvSpPr>
        <p:spPr>
          <a:xfrm>
            <a:off x="1362759" y="2157676"/>
            <a:ext cx="9144000" cy="313669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600" dirty="0"/>
              <a:t>Además de rescatar los datos lo más rápido posible, también debe entregarle al usuario la información en tiempo real.</a:t>
            </a:r>
          </a:p>
        </p:txBody>
      </p:sp>
      <p:pic>
        <p:nvPicPr>
          <p:cNvPr id="6" name="Google Shape;127;p5" descr="Resultado de imagen para waze">
            <a:extLst>
              <a:ext uri="{FF2B5EF4-FFF2-40B4-BE49-F238E27FC236}">
                <a16:creationId xmlns:a16="http://schemas.microsoft.com/office/drawing/2014/main" id="{4056810B-4C6F-234D-AB8B-750B6E44CE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6841" y="4321131"/>
            <a:ext cx="1939835" cy="1763486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405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D0AA9F2-EB2E-9640-8947-E819EE1C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EF56D4-C8CF-414D-92B0-835EE9D43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Problema</a:t>
            </a: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D253924B-A95C-9040-8DB7-81CC0570F7BE}"/>
              </a:ext>
            </a:extLst>
          </p:cNvPr>
          <p:cNvSpPr txBox="1"/>
          <p:nvPr/>
        </p:nvSpPr>
        <p:spPr>
          <a:xfrm>
            <a:off x="1362759" y="2157677"/>
            <a:ext cx="9144000" cy="3136699"/>
          </a:xfrm>
          <a:prstGeom prst="rect">
            <a:avLst/>
          </a:prstGeom>
          <a:solidFill>
            <a:srgbClr val="D8D8D8">
              <a:alpha val="8352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3A888CDB-5B72-AC43-9DBF-A9562DABE70E}"/>
              </a:ext>
            </a:extLst>
          </p:cNvPr>
          <p:cNvSpPr txBox="1">
            <a:spLocks/>
          </p:cNvSpPr>
          <p:nvPr/>
        </p:nvSpPr>
        <p:spPr>
          <a:xfrm>
            <a:off x="1362759" y="2157676"/>
            <a:ext cx="9144000" cy="313669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600" dirty="0"/>
              <a:t>Y debe ser un sistema escalable, en caso que la aplicación pueda hacer otras cosas (como entregar publicidad) y en caso que aparezcan nuevas variables para medir el tráfico y ruta.</a:t>
            </a:r>
          </a:p>
        </p:txBody>
      </p:sp>
      <p:pic>
        <p:nvPicPr>
          <p:cNvPr id="6" name="Google Shape;127;p5" descr="Resultado de imagen para waze">
            <a:extLst>
              <a:ext uri="{FF2B5EF4-FFF2-40B4-BE49-F238E27FC236}">
                <a16:creationId xmlns:a16="http://schemas.microsoft.com/office/drawing/2014/main" id="{4056810B-4C6F-234D-AB8B-750B6E44CE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6841" y="4321131"/>
            <a:ext cx="1939835" cy="1763486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245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D0AA9F2-EB2E-9640-8947-E819EE1C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164">
            <a:off x="6680610" y="1670749"/>
            <a:ext cx="6877983" cy="3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EF56D4-C8CF-414D-92B0-835EE9D43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Problema</a:t>
            </a:r>
          </a:p>
        </p:txBody>
      </p:sp>
      <p:sp>
        <p:nvSpPr>
          <p:cNvPr id="3" name="Google Shape;193;p9">
            <a:extLst>
              <a:ext uri="{FF2B5EF4-FFF2-40B4-BE49-F238E27FC236}">
                <a16:creationId xmlns:a16="http://schemas.microsoft.com/office/drawing/2014/main" id="{D253924B-A95C-9040-8DB7-81CC0570F7BE}"/>
              </a:ext>
            </a:extLst>
          </p:cNvPr>
          <p:cNvSpPr txBox="1"/>
          <p:nvPr/>
        </p:nvSpPr>
        <p:spPr>
          <a:xfrm>
            <a:off x="1362759" y="2157677"/>
            <a:ext cx="9144000" cy="3136699"/>
          </a:xfrm>
          <a:prstGeom prst="rect">
            <a:avLst/>
          </a:prstGeom>
          <a:solidFill>
            <a:srgbClr val="D8D8D8">
              <a:alpha val="8352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3A888CDB-5B72-AC43-9DBF-A9562DABE70E}"/>
              </a:ext>
            </a:extLst>
          </p:cNvPr>
          <p:cNvSpPr txBox="1">
            <a:spLocks/>
          </p:cNvSpPr>
          <p:nvPr/>
        </p:nvSpPr>
        <p:spPr>
          <a:xfrm>
            <a:off x="1362759" y="2157676"/>
            <a:ext cx="9144000" cy="313669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600" dirty="0"/>
              <a:t>Todo estará implementado en la nube.</a:t>
            </a:r>
          </a:p>
          <a:p>
            <a:endParaRPr lang="es-CL" sz="1600" dirty="0"/>
          </a:p>
          <a:p>
            <a:r>
              <a:rPr lang="es-CL" sz="1600" dirty="0"/>
              <a:t>Usted debe entregar una propuesta con las posibles soluciones para la gestión de datos.</a:t>
            </a:r>
          </a:p>
        </p:txBody>
      </p:sp>
      <p:pic>
        <p:nvPicPr>
          <p:cNvPr id="6" name="Google Shape;127;p5" descr="Resultado de imagen para waze">
            <a:extLst>
              <a:ext uri="{FF2B5EF4-FFF2-40B4-BE49-F238E27FC236}">
                <a16:creationId xmlns:a16="http://schemas.microsoft.com/office/drawing/2014/main" id="{4056810B-4C6F-234D-AB8B-750B6E44CE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6841" y="4321131"/>
            <a:ext cx="1939835" cy="1763486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196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22FD012F-187F-1641-BBFC-C13004F078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5" b="15935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526F3-9F92-1343-BC2A-3A56577D0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ARQUITECTURA CANDIDATA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8151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EPIUC Profesores">
      <a:dk1>
        <a:srgbClr val="595959"/>
      </a:dk1>
      <a:lt1>
        <a:sysClr val="window" lastClr="FFFFFF"/>
      </a:lt1>
      <a:dk2>
        <a:srgbClr val="44546A"/>
      </a:dk2>
      <a:lt2>
        <a:srgbClr val="E7E6E6"/>
      </a:lt2>
      <a:accent1>
        <a:srgbClr val="0176DE"/>
      </a:accent1>
      <a:accent2>
        <a:srgbClr val="FEC60D"/>
      </a:accent2>
      <a:accent3>
        <a:srgbClr val="173F8A"/>
      </a:accent3>
      <a:accent4>
        <a:srgbClr val="4ACC33"/>
      </a:accent4>
      <a:accent5>
        <a:srgbClr val="FFA412"/>
      </a:accent5>
      <a:accent6>
        <a:srgbClr val="0B7A75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200"/>
          </a:lnSpc>
          <a:defRPr sz="16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14179</TotalTime>
  <Words>1331</Words>
  <Application>Microsoft Office PowerPoint</Application>
  <PresentationFormat>Panorámica</PresentationFormat>
  <Paragraphs>196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8" baseType="lpstr">
      <vt:lpstr>Arial</vt:lpstr>
      <vt:lpstr>Century Gothic</vt:lpstr>
      <vt:lpstr>Tema de Office</vt:lpstr>
      <vt:lpstr>Presentación de PowerPoint</vt:lpstr>
      <vt:lpstr>Presentación de PowerPoint</vt:lpstr>
      <vt:lpstr>Presentación de PowerPoint</vt:lpstr>
      <vt:lpstr>Problema</vt:lpstr>
      <vt:lpstr>Problema</vt:lpstr>
      <vt:lpstr>Problema</vt:lpstr>
      <vt:lpstr>Problema</vt:lpstr>
      <vt:lpstr>Problema</vt:lpstr>
      <vt:lpstr>Presentación de PowerPoint</vt:lpstr>
      <vt:lpstr>¿Cómo empezar a diseñar la arquitectura?</vt:lpstr>
      <vt:lpstr>Atributos no funcionales del problema descrito</vt:lpstr>
      <vt:lpstr>Ejercicio</vt:lpstr>
      <vt:lpstr>Ejercicio</vt:lpstr>
      <vt:lpstr>Ejercicio</vt:lpstr>
      <vt:lpstr>Otras consideraciones</vt:lpstr>
      <vt:lpstr>Presentación de PowerPoint</vt:lpstr>
      <vt:lpstr>¿Cómo seleccionar las tecnologías?</vt:lpstr>
      <vt:lpstr>¿Cómo seleccionar las tecnologías?</vt:lpstr>
      <vt:lpstr>Descomposición de tareas</vt:lpstr>
      <vt:lpstr>Descomposición de tareas</vt:lpstr>
      <vt:lpstr>Nunca perder de vista</vt:lpstr>
      <vt:lpstr>Presentación de PowerPoint</vt:lpstr>
      <vt:lpstr>¿Cuál debería ser el equipo de trabajo?</vt:lpstr>
      <vt:lpstr>¿Cuál debería ser el equipo de trabajo?</vt:lpstr>
      <vt:lpstr>Ahora surgen más preguntas</vt:lpstr>
      <vt:lpstr>Ahora surgen más preguntas</vt:lpstr>
      <vt:lpstr>Presentación de PowerPoint</vt:lpstr>
      <vt:lpstr>Infraestructura</vt:lpstr>
      <vt:lpstr>Preguntas a resolver</vt:lpstr>
      <vt:lpstr>Supuesto/Restricciones</vt:lpstr>
      <vt:lpstr>Orígenes de datos</vt:lpstr>
      <vt:lpstr>Listado de tecnologías</vt:lpstr>
      <vt:lpstr>Personas</vt:lpstr>
      <vt:lpstr>Personas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</dc:creator>
  <cp:lastModifiedBy>Néstor Campos</cp:lastModifiedBy>
  <cp:revision>30</cp:revision>
  <dcterms:created xsi:type="dcterms:W3CDTF">2022-01-17T15:11:25Z</dcterms:created>
  <dcterms:modified xsi:type="dcterms:W3CDTF">2022-10-20T00:36:26Z</dcterms:modified>
</cp:coreProperties>
</file>